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688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661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399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055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768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074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24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158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414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815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063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85141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9E5ABB-5C46-D0A7-9D18-86811D2072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n-HK">
                <a:solidFill>
                  <a:schemeClr val="tx1"/>
                </a:solidFill>
              </a:rPr>
              <a:t>Annotating predicates for the Mandarin conversation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224B1F-C9A2-C239-6F8C-5B740BEA50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endParaRPr lang="en-HK" sz="2000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37129FEC-CD9D-C17F-44DB-F99415A078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724" b="-1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9357504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6F81E-9A9A-C0EC-C4C7-A91931B81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JSON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DAD23-8F10-81EF-857E-572757835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HK" dirty="0"/>
              <a:t>Import tag_step2.json into your file, similar to what you did with tag_step1.json</a:t>
            </a:r>
          </a:p>
        </p:txBody>
      </p:sp>
    </p:spTree>
    <p:extLst>
      <p:ext uri="{BB962C8B-B14F-4D97-AF65-F5344CB8AC3E}">
        <p14:creationId xmlns:p14="http://schemas.microsoft.com/office/powerpoint/2010/main" val="3356970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D00D8-3826-51F3-7264-E96148FB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Translating units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A163B-89B1-54AD-DF91-42D31DB84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Go to Unit &gt; Translation for this</a:t>
            </a:r>
          </a:p>
          <a:p>
            <a:r>
              <a:rPr lang="en-HK">
                <a:solidFill>
                  <a:srgbClr val="FFFFFF"/>
                </a:solidFill>
              </a:rPr>
              <a:t>You technically only need to translate lines (intonation units) where there is a subject, but most lines will have one, so it’s probably easier to just translate everything</a:t>
            </a:r>
          </a:p>
        </p:txBody>
      </p:sp>
      <p:pic>
        <p:nvPicPr>
          <p:cNvPr id="4" name="Rezonator 1.3.2 - NCCU-TM049_Zhiyu.rez 2023-11-03 15-07-49">
            <a:hlinkClick r:id="" action="ppaction://media"/>
            <a:extLst>
              <a:ext uri="{FF2B5EF4-FFF2-40B4-BE49-F238E27FC236}">
                <a16:creationId xmlns:a16="http://schemas.microsoft.com/office/drawing/2014/main" id="{005D8B85-EE1B-7891-0E6E-105E6BE7AA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92231" y="1379382"/>
            <a:ext cx="6831503" cy="408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0292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BF3DD0-B06C-B2E4-049C-403836386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Translating predicates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F69F1B9-24E8-BEDD-C187-FBF5363A30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Translate the verb in the Gloss column within Chunks.</a:t>
            </a:r>
          </a:p>
          <a:p>
            <a:r>
              <a:rPr lang="en-US" dirty="0">
                <a:solidFill>
                  <a:srgbClr val="FFFFFF"/>
                </a:solidFill>
              </a:rPr>
              <a:t>Just put all the verbs in the present tense. No need to use the correct tense.</a:t>
            </a:r>
          </a:p>
        </p:txBody>
      </p:sp>
      <p:pic>
        <p:nvPicPr>
          <p:cNvPr id="4" name="Rezonator 1.3.2 - NCCU-TM049_Zhiyu.rez 2023-11-03 15-10-43">
            <a:hlinkClick r:id="" action="ppaction://media"/>
            <a:extLst>
              <a:ext uri="{FF2B5EF4-FFF2-40B4-BE49-F238E27FC236}">
                <a16:creationId xmlns:a16="http://schemas.microsoft.com/office/drawing/2014/main" id="{2108B3F8-D771-246B-D7F7-6C86958060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92231" y="1379382"/>
            <a:ext cx="6831503" cy="408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3538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7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07B283-90FB-481B-7A7D-A091D17DE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Identifying moods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69025-5D93-CCC0-ADAB-BC167B70B2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If the verb belongs to an imperative (i.e. command), put the letter I under Mood.</a:t>
            </a:r>
          </a:p>
          <a:p>
            <a:r>
              <a:rPr lang="en-HK">
                <a:solidFill>
                  <a:srgbClr val="FFFFFF"/>
                </a:solidFill>
              </a:rPr>
              <a:t>Otherwise put C.</a:t>
            </a:r>
          </a:p>
        </p:txBody>
      </p:sp>
      <p:pic>
        <p:nvPicPr>
          <p:cNvPr id="4" name="Rezonator 1.3.2 - NCCU-TM049_Zhiyu.rez 2023-11-03 15-13-22">
            <a:hlinkClick r:id="" action="ppaction://media"/>
            <a:extLst>
              <a:ext uri="{FF2B5EF4-FFF2-40B4-BE49-F238E27FC236}">
                <a16:creationId xmlns:a16="http://schemas.microsoft.com/office/drawing/2014/main" id="{05232590-DB54-B2FE-1D6E-6C375182E5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92231" y="1379382"/>
            <a:ext cx="6831503" cy="408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433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5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875149D-F692-45DA-8324-D5E0193D5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B19935-C760-4698-9DD1-973C8A428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990612-E008-4F02-AEBB-B140BE753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10A41F-3A14-4150-B6CF-0A577DDDE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B89EEFD-93BC-4ACF-962C-E6279E72B0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436" y="723899"/>
            <a:ext cx="3703320" cy="5666666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4BEF9E-15EF-7319-3CE0-839494438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189" y="1209184"/>
            <a:ext cx="3089189" cy="4734416"/>
          </a:xfrm>
        </p:spPr>
        <p:txBody>
          <a:bodyPr anchor="ctr"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Impersonal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D503B-67F9-1AB0-747C-D61B06157F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870" y="723900"/>
            <a:ext cx="7183597" cy="3152362"/>
          </a:xfrm>
        </p:spPr>
        <p:txBody>
          <a:bodyPr>
            <a:normAutofit/>
          </a:bodyPr>
          <a:lstStyle/>
          <a:p>
            <a:r>
              <a:rPr lang="en-HK" dirty="0"/>
              <a:t>If a verb is impersonal, i.e. there is no real subject (e.g. </a:t>
            </a:r>
            <a:r>
              <a:rPr lang="ja-JP" altLang="en-US" dirty="0"/>
              <a:t>今</a:t>
            </a:r>
            <a:r>
              <a:rPr lang="zh-TW" altLang="en-US" dirty="0"/>
              <a:t>天很熱</a:t>
            </a:r>
            <a:r>
              <a:rPr lang="en-US" altLang="zh-TW" dirty="0"/>
              <a:t>), put Y there.</a:t>
            </a:r>
          </a:p>
          <a:p>
            <a:r>
              <a:rPr lang="en-US" dirty="0"/>
              <a:t>Otherwise put N. (You can leave blank if it’s N; we’ll add the Ns back programmatically)</a:t>
            </a:r>
            <a:endParaRPr lang="en-HK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E806F5-AA3D-112E-A862-8E2B553FC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490" y="4867926"/>
            <a:ext cx="3247704" cy="99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052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6B47BF-F3D0-4678-9B20-DA45E1BCA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461A6C-A141-2622-D21F-0E5F7A2E5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1124999"/>
            <a:ext cx="4076149" cy="4608003"/>
          </a:xfrm>
        </p:spPr>
        <p:txBody>
          <a:bodyPr anchor="ctr">
            <a:normAutofit/>
          </a:bodyPr>
          <a:lstStyle/>
          <a:p>
            <a:r>
              <a:rPr lang="en-US" altLang="zh-TW" sz="4000">
                <a:solidFill>
                  <a:schemeClr val="accent1"/>
                </a:solidFill>
              </a:rPr>
              <a:t>FAlseStart</a:t>
            </a:r>
            <a:endParaRPr lang="en-HK" sz="4000">
              <a:solidFill>
                <a:schemeClr val="accent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334917-3673-4EF2-BA7C-CC83AEEEA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673" y="457200"/>
            <a:ext cx="420624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589AE1-C0FC-4B66-9C0D-9EB92F40F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7585" y="457200"/>
            <a:ext cx="65836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27E2F-59E1-EF72-8D60-6FEEEB237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7586" y="1124998"/>
            <a:ext cx="6143248" cy="4608003"/>
          </a:xfrm>
        </p:spPr>
        <p:txBody>
          <a:bodyPr>
            <a:normAutofit/>
          </a:bodyPr>
          <a:lstStyle/>
          <a:p>
            <a:r>
              <a:rPr lang="en-HK" sz="2000" dirty="0"/>
              <a:t>Put Y under </a:t>
            </a:r>
            <a:r>
              <a:rPr lang="en-HK" sz="2000" dirty="0" err="1"/>
              <a:t>FalseStart</a:t>
            </a:r>
            <a:r>
              <a:rPr lang="en-HK" sz="2000" dirty="0"/>
              <a:t> if the verb is part of something that was not finished, e.g. </a:t>
            </a:r>
            <a:r>
              <a:rPr lang="zh-TW" altLang="en-US" sz="2000" dirty="0"/>
              <a:t>我喜歡</a:t>
            </a:r>
            <a:r>
              <a:rPr lang="en-HK" altLang="zh-TW" sz="2000" dirty="0"/>
              <a:t>- </a:t>
            </a:r>
            <a:r>
              <a:rPr lang="zh-TW" altLang="en-US" sz="2000" dirty="0"/>
              <a:t>我喜歡吃蘋果</a:t>
            </a:r>
            <a:endParaRPr lang="en-HK" sz="2000" dirty="0"/>
          </a:p>
        </p:txBody>
      </p:sp>
    </p:spTree>
    <p:extLst>
      <p:ext uri="{BB962C8B-B14F-4D97-AF65-F5344CB8AC3E}">
        <p14:creationId xmlns:p14="http://schemas.microsoft.com/office/powerpoint/2010/main" val="18246066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76BD8-ABD3-B766-7866-005D1B93D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34938"/>
          </a:xfrm>
        </p:spPr>
        <p:txBody>
          <a:bodyPr/>
          <a:lstStyle/>
          <a:p>
            <a:r>
              <a:rPr lang="en-HK" dirty="0"/>
              <a:t>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1C60F-4C82-5364-C18D-406F7C65C0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70009"/>
            <a:ext cx="11029615" cy="51931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First, we look at whether the subject of the current verb is coreferential with an argument of the previous verb. If it does not, we put </a:t>
            </a:r>
            <a:r>
              <a:rPr lang="en-US" b="1" dirty="0"/>
              <a:t>D (No integration)</a:t>
            </a:r>
            <a:r>
              <a:rPr lang="en-US" dirty="0"/>
              <a:t>.</a:t>
            </a:r>
          </a:p>
          <a:p>
            <a:r>
              <a:rPr lang="en-US" dirty="0"/>
              <a:t>If the subject is coreferential with an argument of the previous verb, there are several possibilities: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Obligatory_Coref</a:t>
            </a:r>
            <a:r>
              <a:rPr lang="en-US" dirty="0"/>
              <a:t> (</a:t>
            </a:r>
            <a:r>
              <a:rPr lang="en-US" b="1" dirty="0"/>
              <a:t>M</a:t>
            </a:r>
            <a:r>
              <a:rPr lang="en-US" dirty="0"/>
              <a:t>): </a:t>
            </a:r>
            <a:r>
              <a:rPr lang="en-HK" dirty="0"/>
              <a:t>Grammatically, the two verbs are integrated into one clause, where the argument in the first verb is always the subject of the second verb. E.g. </a:t>
            </a:r>
            <a:r>
              <a:rPr lang="zh-TW" altLang="en-US" dirty="0"/>
              <a:t>我幫你</a:t>
            </a:r>
            <a:r>
              <a:rPr lang="zh-TW" altLang="en-US" b="1" u="sng" dirty="0"/>
              <a:t>找</a:t>
            </a:r>
            <a:r>
              <a:rPr lang="zh-TW" altLang="en-US" dirty="0"/>
              <a:t>考古題 </a:t>
            </a:r>
            <a:r>
              <a:rPr lang="en-HK" altLang="zh-TW" dirty="0"/>
              <a:t>– the subject</a:t>
            </a:r>
            <a:r>
              <a:rPr lang="zh-TW" altLang="en-US" dirty="0"/>
              <a:t> </a:t>
            </a:r>
            <a:r>
              <a:rPr lang="en-HK" altLang="zh-TW" dirty="0"/>
              <a:t>of</a:t>
            </a:r>
            <a:r>
              <a:rPr lang="zh-TW" altLang="en-US" dirty="0"/>
              <a:t> 找</a:t>
            </a:r>
            <a:r>
              <a:rPr lang="en-US" altLang="zh-TW" dirty="0"/>
              <a:t> is always the subject of </a:t>
            </a:r>
            <a:r>
              <a:rPr lang="zh-TW" altLang="en-US" dirty="0"/>
              <a:t>幫</a:t>
            </a:r>
            <a:r>
              <a:rPr lang="en-HK" altLang="zh-TW" dirty="0"/>
              <a:t>, we can’t have a situation where we say </a:t>
            </a:r>
            <a:r>
              <a:rPr lang="zh-TW" altLang="en-US" dirty="0"/>
              <a:t>我幫你</a:t>
            </a:r>
            <a:r>
              <a:rPr lang="zh-TW" altLang="en-US" b="1" u="sng" dirty="0"/>
              <a:t>找</a:t>
            </a:r>
            <a:r>
              <a:rPr lang="zh-TW" altLang="en-US" dirty="0"/>
              <a:t>考古題 </a:t>
            </a:r>
            <a:r>
              <a:rPr lang="en-HK" altLang="zh-TW" dirty="0"/>
              <a:t>but the person who does the searching is the </a:t>
            </a:r>
            <a:r>
              <a:rPr lang="zh-TW" altLang="en-US" dirty="0"/>
              <a:t>你</a:t>
            </a:r>
            <a:r>
              <a:rPr lang="en-HK" altLang="zh-TW" dirty="0"/>
              <a:t>. So we put M for </a:t>
            </a:r>
            <a:r>
              <a:rPr lang="zh-TW" altLang="en-US" dirty="0"/>
              <a:t>找</a:t>
            </a:r>
            <a:r>
              <a:rPr lang="en-HK" altLang="zh-TW" dirty="0"/>
              <a:t>.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No_Obligatory_Coref</a:t>
            </a:r>
            <a:r>
              <a:rPr lang="en-US" dirty="0"/>
              <a:t> (</a:t>
            </a:r>
            <a:r>
              <a:rPr lang="en-US" b="1" dirty="0"/>
              <a:t>N</a:t>
            </a:r>
            <a:r>
              <a:rPr lang="en-US" dirty="0"/>
              <a:t>)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Similar to M, but coreference is not necessary. E.g. </a:t>
            </a:r>
            <a:r>
              <a:rPr lang="zh-TW" altLang="en-US" dirty="0"/>
              <a:t>我想</a:t>
            </a:r>
            <a:r>
              <a:rPr lang="zh-TW" altLang="en-US" b="1" u="sng" dirty="0"/>
              <a:t>去</a:t>
            </a:r>
            <a:r>
              <a:rPr lang="zh-TW" altLang="en-US" dirty="0"/>
              <a:t> </a:t>
            </a:r>
            <a:r>
              <a:rPr lang="en-HK" altLang="zh-TW" dirty="0"/>
              <a:t>vs </a:t>
            </a:r>
            <a:r>
              <a:rPr lang="zh-TW" altLang="en-US" dirty="0"/>
              <a:t>我想你</a:t>
            </a:r>
            <a:r>
              <a:rPr lang="zh-TW" altLang="en-US" b="1" dirty="0"/>
              <a:t>去</a:t>
            </a:r>
            <a:r>
              <a:rPr lang="zh-TW" altLang="en-US" dirty="0"/>
              <a:t> </a:t>
            </a:r>
            <a:r>
              <a:rPr lang="en-US" altLang="zh-TW" dirty="0"/>
              <a:t>–</a:t>
            </a:r>
            <a:r>
              <a:rPr lang="zh-TW" altLang="en-US" dirty="0"/>
              <a:t> </a:t>
            </a:r>
            <a:r>
              <a:rPr lang="en-HK" altLang="zh-TW" dirty="0"/>
              <a:t>the </a:t>
            </a:r>
            <a:r>
              <a:rPr lang="zh-TW" altLang="en-US" dirty="0"/>
              <a:t>去 </a:t>
            </a:r>
            <a:r>
              <a:rPr lang="en-HK" altLang="zh-TW" dirty="0"/>
              <a:t>is N in these cases, because </a:t>
            </a:r>
            <a:r>
              <a:rPr lang="zh-TW" altLang="en-US" dirty="0"/>
              <a:t>想 </a:t>
            </a:r>
            <a:r>
              <a:rPr lang="en-HK" altLang="zh-TW" dirty="0"/>
              <a:t>doesn’t mean necessarily that the subject of </a:t>
            </a:r>
            <a:r>
              <a:rPr lang="zh-TW" altLang="en-US" dirty="0"/>
              <a:t>想 </a:t>
            </a:r>
            <a:r>
              <a:rPr lang="en-HK" altLang="zh-TW" dirty="0"/>
              <a:t>is the same as the subject of </a:t>
            </a:r>
            <a:r>
              <a:rPr lang="zh-TW" altLang="en-US" dirty="0"/>
              <a:t>去</a:t>
            </a:r>
            <a:r>
              <a:rPr lang="en-HK" altLang="zh-TW" dirty="0"/>
              <a:t>.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Subordinate (</a:t>
            </a:r>
            <a:r>
              <a:rPr lang="zh-TW" altLang="en-US" dirty="0"/>
              <a:t>從屬關係</a:t>
            </a:r>
            <a:r>
              <a:rPr lang="en-HK" altLang="zh-TW" dirty="0"/>
              <a:t>, </a:t>
            </a:r>
            <a:r>
              <a:rPr lang="en-HK" altLang="zh-TW" b="1" dirty="0"/>
              <a:t>S</a:t>
            </a:r>
            <a:r>
              <a:rPr lang="en-HK" altLang="zh-TW" dirty="0"/>
              <a:t>): The two clauses have unequal status. </a:t>
            </a:r>
            <a:r>
              <a:rPr lang="zh-TW" altLang="en-US" dirty="0"/>
              <a:t>如果你想去的話，就</a:t>
            </a:r>
            <a:r>
              <a:rPr lang="zh-TW" altLang="en-US" b="1" u="sng" dirty="0"/>
              <a:t>去</a:t>
            </a:r>
            <a:r>
              <a:rPr lang="zh-TW" altLang="en-US" dirty="0"/>
              <a:t>吧。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Coordinate	(</a:t>
            </a:r>
            <a:r>
              <a:rPr lang="zh-TW" altLang="en-US" dirty="0"/>
              <a:t>並列關係</a:t>
            </a:r>
            <a:r>
              <a:rPr lang="en-HK" altLang="zh-TW" dirty="0"/>
              <a:t>, </a:t>
            </a:r>
            <a:r>
              <a:rPr lang="en-HK" altLang="zh-TW" b="1" dirty="0"/>
              <a:t>C</a:t>
            </a:r>
            <a:r>
              <a:rPr lang="en-HK" altLang="zh-TW" dirty="0"/>
              <a:t>): The two clauses have equal status and are separated by a conjunction (</a:t>
            </a:r>
            <a:r>
              <a:rPr lang="zh-TW" altLang="en-US" dirty="0"/>
              <a:t>連詞</a:t>
            </a:r>
            <a:r>
              <a:rPr lang="en-HK" altLang="zh-TW" dirty="0"/>
              <a:t>). </a:t>
            </a:r>
            <a:r>
              <a:rPr lang="zh-TW" altLang="en-US" dirty="0"/>
              <a:t>他喜歡吃蘋果，而且每天都</a:t>
            </a:r>
            <a:r>
              <a:rPr lang="zh-TW" altLang="en-US" b="1" u="sng" dirty="0"/>
              <a:t>吃</a:t>
            </a:r>
            <a:r>
              <a:rPr lang="zh-TW" altLang="en-US" dirty="0"/>
              <a:t>。</a:t>
            </a:r>
            <a:endParaRPr lang="en-HK" altLang="zh-TW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Answer (A): The </a:t>
            </a:r>
            <a:r>
              <a:rPr lang="en-HK" dirty="0"/>
              <a:t>current clause is an answer to the previous clause. E.g. </a:t>
            </a:r>
            <a:r>
              <a:rPr lang="zh-TW" altLang="en-US" dirty="0"/>
              <a:t>你喜歡吃蘋果嗎</a:t>
            </a:r>
            <a:r>
              <a:rPr lang="en-US" altLang="zh-TW" dirty="0"/>
              <a:t>?</a:t>
            </a:r>
            <a:r>
              <a:rPr lang="zh-TW" altLang="en-US" dirty="0"/>
              <a:t> </a:t>
            </a:r>
            <a:r>
              <a:rPr lang="zh-TW" altLang="en-US" b="1" u="sng" dirty="0"/>
              <a:t>喜歡</a:t>
            </a:r>
            <a:r>
              <a:rPr lang="en-HK" altLang="zh-TW" dirty="0"/>
              <a:t>. 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Parataxis (P): The two clauses are just put next to each other with no special relationship. Basically, we choose this if everything else doesn’t fit. </a:t>
            </a:r>
            <a:r>
              <a:rPr lang="zh-TW" altLang="en-US" dirty="0"/>
              <a:t>我愛蘋果</a:t>
            </a:r>
            <a:r>
              <a:rPr lang="en-US" altLang="zh-TW" dirty="0"/>
              <a:t>,</a:t>
            </a:r>
            <a:r>
              <a:rPr lang="zh-TW" altLang="en-US"/>
              <a:t> 他也愛蘋果</a:t>
            </a:r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2145922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2508C-79BF-29B3-B9CF-1B702B5AB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5542"/>
          </a:xfrm>
        </p:spPr>
        <p:txBody>
          <a:bodyPr>
            <a:normAutofit fontScale="90000"/>
          </a:bodyPr>
          <a:lstStyle/>
          <a:p>
            <a:r>
              <a:rPr lang="en-HK" dirty="0"/>
              <a:t>Integration</a:t>
            </a:r>
            <a:r>
              <a:rPr lang="zh-TW" altLang="en-US" dirty="0"/>
              <a:t> </a:t>
            </a:r>
            <a:r>
              <a:rPr lang="en-US" altLang="zh-TW" dirty="0"/>
              <a:t>-</a:t>
            </a:r>
            <a:r>
              <a:rPr lang="zh-TW" altLang="en-US" dirty="0"/>
              <a:t> </a:t>
            </a:r>
            <a:r>
              <a:rPr lang="en-US" altLang="zh-TW" dirty="0"/>
              <a:t>Flowchart</a:t>
            </a:r>
            <a:endParaRPr lang="en-HK" dirty="0"/>
          </a:p>
        </p:txBody>
      </p:sp>
      <p:sp>
        <p:nvSpPr>
          <p:cNvPr id="9" name="Flowchart: Decision 8">
            <a:extLst>
              <a:ext uri="{FF2B5EF4-FFF2-40B4-BE49-F238E27FC236}">
                <a16:creationId xmlns:a16="http://schemas.microsoft.com/office/drawing/2014/main" id="{50FBD38F-1692-B93B-64A1-54570E172421}"/>
              </a:ext>
            </a:extLst>
          </p:cNvPr>
          <p:cNvSpPr/>
          <p:nvPr/>
        </p:nvSpPr>
        <p:spPr>
          <a:xfrm>
            <a:off x="2424023" y="1095130"/>
            <a:ext cx="6927010" cy="1372553"/>
          </a:xfrm>
          <a:prstGeom prst="flowChartDecisi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Step 1: Is the subject coreferential with an argument of the prev. verb?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F8A46C4-8CE4-10F9-DB57-3165CCFDC5E3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1716657" y="1781407"/>
            <a:ext cx="707366" cy="3148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BD222B8-E07B-A22E-0FFA-BACE0DC5E076}"/>
              </a:ext>
            </a:extLst>
          </p:cNvPr>
          <p:cNvCxnSpPr>
            <a:cxnSpLocks/>
            <a:stCxn id="9" idx="3"/>
            <a:endCxn id="14" idx="0"/>
          </p:cNvCxnSpPr>
          <p:nvPr/>
        </p:nvCxnSpPr>
        <p:spPr>
          <a:xfrm flipH="1">
            <a:off x="7990936" y="1781407"/>
            <a:ext cx="1360097" cy="5388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lowchart: Decision 13">
            <a:extLst>
              <a:ext uri="{FF2B5EF4-FFF2-40B4-BE49-F238E27FC236}">
                <a16:creationId xmlns:a16="http://schemas.microsoft.com/office/drawing/2014/main" id="{5446C8F7-047E-B174-BE80-315C4BEB7088}"/>
              </a:ext>
            </a:extLst>
          </p:cNvPr>
          <p:cNvSpPr/>
          <p:nvPr/>
        </p:nvSpPr>
        <p:spPr>
          <a:xfrm>
            <a:off x="6213894" y="2320289"/>
            <a:ext cx="3554083" cy="1372553"/>
          </a:xfrm>
          <a:prstGeom prst="flowChartDecisi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Step 2: Are the two in the same clause (</a:t>
            </a:r>
            <a:r>
              <a:rPr lang="zh-TW" altLang="en-US" dirty="0"/>
              <a:t>小句</a:t>
            </a:r>
            <a:r>
              <a:rPr lang="en-HK" altLang="zh-TW" dirty="0"/>
              <a:t>)</a:t>
            </a:r>
            <a:r>
              <a:rPr lang="en-HK" dirty="0"/>
              <a:t>?</a:t>
            </a:r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92D65717-D11E-EA64-4818-ED2656575F96}"/>
              </a:ext>
            </a:extLst>
          </p:cNvPr>
          <p:cNvSpPr/>
          <p:nvPr/>
        </p:nvSpPr>
        <p:spPr>
          <a:xfrm>
            <a:off x="707366" y="2174380"/>
            <a:ext cx="1846053" cy="655084"/>
          </a:xfrm>
          <a:prstGeom prst="parallelogram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D (no integration)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CC82D46-CF73-892A-7F8A-B6A8541917A4}"/>
              </a:ext>
            </a:extLst>
          </p:cNvPr>
          <p:cNvCxnSpPr>
            <a:cxnSpLocks/>
            <a:stCxn id="14" idx="1"/>
            <a:endCxn id="22" idx="0"/>
          </p:cNvCxnSpPr>
          <p:nvPr/>
        </p:nvCxnSpPr>
        <p:spPr>
          <a:xfrm flipH="1">
            <a:off x="4080295" y="3006566"/>
            <a:ext cx="2133599" cy="2991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lowchart: Decision 21">
            <a:extLst>
              <a:ext uri="{FF2B5EF4-FFF2-40B4-BE49-F238E27FC236}">
                <a16:creationId xmlns:a16="http://schemas.microsoft.com/office/drawing/2014/main" id="{BD03DB7C-A4D6-A6D2-E288-10269D245EF0}"/>
              </a:ext>
            </a:extLst>
          </p:cNvPr>
          <p:cNvSpPr/>
          <p:nvPr/>
        </p:nvSpPr>
        <p:spPr>
          <a:xfrm>
            <a:off x="2622431" y="3305703"/>
            <a:ext cx="2915728" cy="1084615"/>
          </a:xfrm>
          <a:prstGeom prst="flowChartDecisi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Step 3a: Is coreference mandatory?</a:t>
            </a:r>
          </a:p>
        </p:txBody>
      </p:sp>
      <p:sp>
        <p:nvSpPr>
          <p:cNvPr id="23" name="Flowchart: Decision 22">
            <a:extLst>
              <a:ext uri="{FF2B5EF4-FFF2-40B4-BE49-F238E27FC236}">
                <a16:creationId xmlns:a16="http://schemas.microsoft.com/office/drawing/2014/main" id="{6AAF3BB9-BE89-CCE6-A4F1-15CEC69DD585}"/>
              </a:ext>
            </a:extLst>
          </p:cNvPr>
          <p:cNvSpPr/>
          <p:nvPr/>
        </p:nvSpPr>
        <p:spPr>
          <a:xfrm>
            <a:off x="6935638" y="3580274"/>
            <a:ext cx="5256362" cy="1811235"/>
          </a:xfrm>
          <a:prstGeom prst="flowChartDecisi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Step 3a: Are there other relations between the current verb and the previous ones?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C3CCF31-4A00-93DE-B986-878817CB33C6}"/>
              </a:ext>
            </a:extLst>
          </p:cNvPr>
          <p:cNvCxnSpPr>
            <a:cxnSpLocks/>
            <a:stCxn id="14" idx="3"/>
            <a:endCxn id="23" idx="0"/>
          </p:cNvCxnSpPr>
          <p:nvPr/>
        </p:nvCxnSpPr>
        <p:spPr>
          <a:xfrm flipH="1">
            <a:off x="9563819" y="3006566"/>
            <a:ext cx="204158" cy="5737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30BDD233-A4CC-10E3-0903-6FD542A67158}"/>
              </a:ext>
            </a:extLst>
          </p:cNvPr>
          <p:cNvSpPr/>
          <p:nvPr/>
        </p:nvSpPr>
        <p:spPr>
          <a:xfrm>
            <a:off x="1342845" y="1459785"/>
            <a:ext cx="664234" cy="386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No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6444EDD-97F1-2356-6BB0-6FDCC6F0DDBB}"/>
              </a:ext>
            </a:extLst>
          </p:cNvPr>
          <p:cNvSpPr/>
          <p:nvPr/>
        </p:nvSpPr>
        <p:spPr>
          <a:xfrm>
            <a:off x="9665898" y="1515905"/>
            <a:ext cx="664234" cy="386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Yes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67BFBE9-C407-3EC5-24E5-67AE401252ED}"/>
              </a:ext>
            </a:extLst>
          </p:cNvPr>
          <p:cNvSpPr/>
          <p:nvPr/>
        </p:nvSpPr>
        <p:spPr>
          <a:xfrm>
            <a:off x="4928559" y="2849900"/>
            <a:ext cx="664234" cy="386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Yes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B6A2722-504C-70B7-C2FE-7B9E0DF669CB}"/>
              </a:ext>
            </a:extLst>
          </p:cNvPr>
          <p:cNvSpPr/>
          <p:nvPr/>
        </p:nvSpPr>
        <p:spPr>
          <a:xfrm>
            <a:off x="9874369" y="3200805"/>
            <a:ext cx="664234" cy="386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No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63C0D6C-44B2-C52A-9114-68412FC2E4C0}"/>
              </a:ext>
            </a:extLst>
          </p:cNvPr>
          <p:cNvCxnSpPr>
            <a:cxnSpLocks/>
            <a:endCxn id="43" idx="1"/>
          </p:cNvCxnSpPr>
          <p:nvPr/>
        </p:nvCxnSpPr>
        <p:spPr>
          <a:xfrm flipH="1">
            <a:off x="1790880" y="3871131"/>
            <a:ext cx="824362" cy="13471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4DE7565E-A127-AA30-89B0-D1B2BAEF4901}"/>
              </a:ext>
            </a:extLst>
          </p:cNvPr>
          <p:cNvSpPr/>
          <p:nvPr/>
        </p:nvSpPr>
        <p:spPr>
          <a:xfrm>
            <a:off x="1577198" y="3984970"/>
            <a:ext cx="664234" cy="386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Yes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3C56B39-853C-312F-E4A9-00E55A9B2BEF}"/>
              </a:ext>
            </a:extLst>
          </p:cNvPr>
          <p:cNvSpPr/>
          <p:nvPr/>
        </p:nvSpPr>
        <p:spPr>
          <a:xfrm>
            <a:off x="5431766" y="4371237"/>
            <a:ext cx="664234" cy="386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No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02E5500-79A6-CCF8-54B7-1E6D1ACE3222}"/>
              </a:ext>
            </a:extLst>
          </p:cNvPr>
          <p:cNvCxnSpPr>
            <a:cxnSpLocks/>
            <a:endCxn id="46" idx="0"/>
          </p:cNvCxnSpPr>
          <p:nvPr/>
        </p:nvCxnSpPr>
        <p:spPr>
          <a:xfrm flipH="1">
            <a:off x="4431102" y="3837162"/>
            <a:ext cx="1114246" cy="13732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arallelogram 42">
            <a:extLst>
              <a:ext uri="{FF2B5EF4-FFF2-40B4-BE49-F238E27FC236}">
                <a16:creationId xmlns:a16="http://schemas.microsoft.com/office/drawing/2014/main" id="{DD473319-3DC0-8DA3-36CC-54ED705A9D10}"/>
              </a:ext>
            </a:extLst>
          </p:cNvPr>
          <p:cNvSpPr/>
          <p:nvPr/>
        </p:nvSpPr>
        <p:spPr>
          <a:xfrm>
            <a:off x="379562" y="5218281"/>
            <a:ext cx="2622430" cy="800827"/>
          </a:xfrm>
          <a:prstGeom prst="parallelogram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M (</a:t>
            </a:r>
            <a:r>
              <a:rPr lang="en-US" dirty="0" err="1"/>
              <a:t>Obligatory_Coref</a:t>
            </a:r>
            <a:r>
              <a:rPr lang="en-US" dirty="0"/>
              <a:t> </a:t>
            </a:r>
            <a:r>
              <a:rPr lang="en-HK" dirty="0"/>
              <a:t>)</a:t>
            </a:r>
          </a:p>
        </p:txBody>
      </p:sp>
      <p:sp>
        <p:nvSpPr>
          <p:cNvPr id="46" name="Parallelogram 45">
            <a:extLst>
              <a:ext uri="{FF2B5EF4-FFF2-40B4-BE49-F238E27FC236}">
                <a16:creationId xmlns:a16="http://schemas.microsoft.com/office/drawing/2014/main" id="{A845750C-CC2D-65AA-E7B5-44D1BAB17E43}"/>
              </a:ext>
            </a:extLst>
          </p:cNvPr>
          <p:cNvSpPr/>
          <p:nvPr/>
        </p:nvSpPr>
        <p:spPr>
          <a:xfrm>
            <a:off x="3324045" y="5210385"/>
            <a:ext cx="2214114" cy="800827"/>
          </a:xfrm>
          <a:prstGeom prst="parallelogram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N (</a:t>
            </a:r>
            <a:r>
              <a:rPr lang="en-US" dirty="0" err="1"/>
              <a:t>No_Obligatory_Coref</a:t>
            </a:r>
            <a:r>
              <a:rPr lang="en-US" dirty="0"/>
              <a:t> </a:t>
            </a:r>
            <a:r>
              <a:rPr lang="en-HK" dirty="0"/>
              <a:t>)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7FA27594-2E3B-8655-0DF0-40BAC4078F1F}"/>
              </a:ext>
            </a:extLst>
          </p:cNvPr>
          <p:cNvCxnSpPr>
            <a:cxnSpLocks/>
          </p:cNvCxnSpPr>
          <p:nvPr/>
        </p:nvCxnSpPr>
        <p:spPr>
          <a:xfrm flipH="1">
            <a:off x="6200684" y="4508334"/>
            <a:ext cx="719678" cy="13671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BF16709E-3867-50D2-5648-4C3ABD936A11}"/>
              </a:ext>
            </a:extLst>
          </p:cNvPr>
          <p:cNvCxnSpPr>
            <a:cxnSpLocks/>
          </p:cNvCxnSpPr>
          <p:nvPr/>
        </p:nvCxnSpPr>
        <p:spPr>
          <a:xfrm flipH="1">
            <a:off x="7228936" y="4660734"/>
            <a:ext cx="332656" cy="1110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0973890-E6F7-9364-2C47-A54F28009388}"/>
              </a:ext>
            </a:extLst>
          </p:cNvPr>
          <p:cNvCxnSpPr>
            <a:cxnSpLocks/>
          </p:cNvCxnSpPr>
          <p:nvPr/>
        </p:nvCxnSpPr>
        <p:spPr>
          <a:xfrm flipH="1">
            <a:off x="7854890" y="4880078"/>
            <a:ext cx="282335" cy="995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Parallelogram 52">
            <a:extLst>
              <a:ext uri="{FF2B5EF4-FFF2-40B4-BE49-F238E27FC236}">
                <a16:creationId xmlns:a16="http://schemas.microsoft.com/office/drawing/2014/main" id="{FD03A904-4AE0-2B69-05A4-0B0A0A11FE69}"/>
              </a:ext>
            </a:extLst>
          </p:cNvPr>
          <p:cNvSpPr/>
          <p:nvPr/>
        </p:nvSpPr>
        <p:spPr>
          <a:xfrm>
            <a:off x="5431766" y="5875505"/>
            <a:ext cx="3144329" cy="800827"/>
          </a:xfrm>
          <a:prstGeom prst="parallelogram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S (Subordinate, </a:t>
            </a:r>
            <a:r>
              <a:rPr lang="zh-TW" altLang="en-US" dirty="0"/>
              <a:t>從屬</a:t>
            </a:r>
            <a:r>
              <a:rPr lang="en-HK" dirty="0"/>
              <a:t>)</a:t>
            </a:r>
          </a:p>
          <a:p>
            <a:pPr algn="ctr"/>
            <a:r>
              <a:rPr lang="en-US" altLang="zh-TW" dirty="0"/>
              <a:t>C</a:t>
            </a:r>
            <a:r>
              <a:rPr lang="zh-TW" altLang="en-US" dirty="0"/>
              <a:t> </a:t>
            </a:r>
            <a:r>
              <a:rPr lang="en-US" altLang="zh-TW" dirty="0"/>
              <a:t>(Coordinate, </a:t>
            </a:r>
            <a:r>
              <a:rPr lang="zh-TW" altLang="en-US" dirty="0"/>
              <a:t>並列</a:t>
            </a:r>
            <a:r>
              <a:rPr lang="en-US" altLang="zh-TW" dirty="0"/>
              <a:t>)</a:t>
            </a:r>
          </a:p>
          <a:p>
            <a:pPr algn="ctr"/>
            <a:r>
              <a:rPr lang="en-HK" dirty="0"/>
              <a:t>A (Answer)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F5D7B4C-2AF7-A965-5D8D-5A1EBFF9A262}"/>
              </a:ext>
            </a:extLst>
          </p:cNvPr>
          <p:cNvSpPr/>
          <p:nvPr/>
        </p:nvSpPr>
        <p:spPr>
          <a:xfrm>
            <a:off x="6391275" y="4759693"/>
            <a:ext cx="664234" cy="386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Yes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45C74DA-6A96-E532-3088-F7C4ADDCBFEE}"/>
              </a:ext>
            </a:extLst>
          </p:cNvPr>
          <p:cNvSpPr/>
          <p:nvPr/>
        </p:nvSpPr>
        <p:spPr>
          <a:xfrm>
            <a:off x="11148204" y="5145960"/>
            <a:ext cx="664234" cy="3862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No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64966D6-42C8-0436-23F6-55090CE12979}"/>
              </a:ext>
            </a:extLst>
          </p:cNvPr>
          <p:cNvCxnSpPr>
            <a:cxnSpLocks/>
          </p:cNvCxnSpPr>
          <p:nvPr/>
        </p:nvCxnSpPr>
        <p:spPr>
          <a:xfrm>
            <a:off x="10891298" y="4926247"/>
            <a:ext cx="279910" cy="9492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Parallelogram 60">
            <a:extLst>
              <a:ext uri="{FF2B5EF4-FFF2-40B4-BE49-F238E27FC236}">
                <a16:creationId xmlns:a16="http://schemas.microsoft.com/office/drawing/2014/main" id="{C034060D-E786-52C6-0053-7EBBC9D01433}"/>
              </a:ext>
            </a:extLst>
          </p:cNvPr>
          <p:cNvSpPr/>
          <p:nvPr/>
        </p:nvSpPr>
        <p:spPr>
          <a:xfrm>
            <a:off x="10088098" y="5936655"/>
            <a:ext cx="1886310" cy="800827"/>
          </a:xfrm>
          <a:prstGeom prst="parallelogram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P</a:t>
            </a:r>
            <a:r>
              <a:rPr lang="zh-TW" altLang="en-US" dirty="0"/>
              <a:t> </a:t>
            </a:r>
            <a:r>
              <a:rPr lang="en-US" altLang="zh-TW" dirty="0"/>
              <a:t>(Parataxis)</a:t>
            </a:r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4285324409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RegularSeedRightStep">
      <a:dk1>
        <a:srgbClr val="000000"/>
      </a:dk1>
      <a:lt1>
        <a:srgbClr val="FFFFFF"/>
      </a:lt1>
      <a:dk2>
        <a:srgbClr val="1C2031"/>
      </a:dk2>
      <a:lt2>
        <a:srgbClr val="F3F0F0"/>
      </a:lt2>
      <a:accent1>
        <a:srgbClr val="20B3AA"/>
      </a:accent1>
      <a:accent2>
        <a:srgbClr val="1792D5"/>
      </a:accent2>
      <a:accent3>
        <a:srgbClr val="2954E7"/>
      </a:accent3>
      <a:accent4>
        <a:srgbClr val="4C2CD9"/>
      </a:accent4>
      <a:accent5>
        <a:srgbClr val="9C29E7"/>
      </a:accent5>
      <a:accent6>
        <a:srgbClr val="D517D1"/>
      </a:accent6>
      <a:hlink>
        <a:srgbClr val="BF3F47"/>
      </a:hlink>
      <a:folHlink>
        <a:srgbClr val="7F7F7F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652</Words>
  <Application>Microsoft Office PowerPoint</Application>
  <PresentationFormat>Widescreen</PresentationFormat>
  <Paragraphs>46</Paragraphs>
  <Slides>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Franklin Gothic Book</vt:lpstr>
      <vt:lpstr>Franklin Gothic Demi</vt:lpstr>
      <vt:lpstr>Gill Sans MT</vt:lpstr>
      <vt:lpstr>Wingdings 2</vt:lpstr>
      <vt:lpstr>DividendVTI</vt:lpstr>
      <vt:lpstr>Annotating predicates for the Mandarin conversation project</vt:lpstr>
      <vt:lpstr>JSON file</vt:lpstr>
      <vt:lpstr>Translating units</vt:lpstr>
      <vt:lpstr>Translating predicates</vt:lpstr>
      <vt:lpstr>Identifying moods</vt:lpstr>
      <vt:lpstr>Impersonal</vt:lpstr>
      <vt:lpstr>FAlseStart</vt:lpstr>
      <vt:lpstr>Integration</vt:lpstr>
      <vt:lpstr>Integration - Flowchart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Annotating predicates for the Mandarin conversation project</dc:title>
  <dc:creator>Ka Yau Lai</dc:creator>
  <cp:lastModifiedBy>Ka Yau Lai</cp:lastModifiedBy>
  <cp:revision>4</cp:revision>
  <dcterms:created xsi:type="dcterms:W3CDTF">2023-11-03T22:05:29Z</dcterms:created>
  <dcterms:modified xsi:type="dcterms:W3CDTF">2023-11-10T23:38:19Z</dcterms:modified>
</cp:coreProperties>
</file>

<file path=docProps/thumbnail.jpeg>
</file>